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itemProps2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1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11.png" ContentType="image/png"/>
  <Override PartName="/ppt/media/image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4.png" ContentType="image/png"/>
  <Override PartName="/ppt/media/image15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B49A51-04D0-4730-B386-FFBFBD9E43F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36309A-733D-46B5-A923-6E2D08A2730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4BE385-330E-433C-8422-97D09819EDB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F08546-529C-434E-9660-76C646A952E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9B14366-0D43-4217-AEC2-C2A55C1C2A5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EECB56B-7E5C-435C-B277-A5E36E277A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2CDC0FC-842F-4513-8DCD-3885B5C079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E644622-270B-467F-90E4-896DA7108DA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196F9B8-EE62-4137-AAB5-3216421D4E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5F4566D-6BB8-41D8-A9A3-13CD6DEB38A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165569E-843D-4E68-A2D4-82368F795A5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A44543-77F1-4B30-A603-F0526F6AB1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5325453-DB86-4842-9F71-B9DB29BA2E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D14B063-53EA-4CF6-A1E6-A8B641D220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63D9569-5A78-4503-AEA9-0A9C294A847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F2AAA41-3973-421B-AB60-262C0E27033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F4B8F5E-7B31-4E01-9D4E-F9C8183B796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EB72307-945F-4DFC-A1FB-E7842C2684B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A7D36F9-4754-4534-92A7-7954C4F1F4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7474178-AAC4-4F4C-8C7C-86F16860BEC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FE69C17-8F1C-4396-8C95-23C66B3A7ED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57080D9-7AD5-45F6-B6EB-6B6D96E20ED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ACA6BAE-7816-4FD0-A6D9-8A8E068D1D4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2AAA76A-14B6-4391-98EB-3DFDD75466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C682C36-6EA3-4A0E-89FF-6425E5903A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12E78A2-49DA-4C69-B9A9-BE843D9236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6963F38-E7A6-4315-9F69-502C7F0D884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CF919C9-621D-4928-BA8E-8C9E51C476B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65B7BD9-F3F9-48E7-9D60-6B840689DCA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C436CF0-046E-444C-BB9B-6939E6E91DE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F970594-2F45-4E59-A4F0-7DA92940112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6CABD95-77DA-4795-B2C4-00B7CE7827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D6414DD-01C1-45F4-A51F-9870D42E5B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0CF836-A7FC-4DC7-8CF0-0D5EF04BB5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11D8FEF-8E7C-4F18-B5A2-63688A41F9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5CA61B1-8B20-4EFD-A210-C273844A55E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3B259CD-B6DC-4E2E-89B5-17992C25613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E0CDDDC-59EC-4724-AE7E-FCF0502B11D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C5C2612-C2CE-449C-9A94-1C6CD2923F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E4FBED0-CC51-44B0-BE58-5FBAC97FA5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1735FA5-C15F-4E7F-B9AA-3D5EC8408E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7FEDA7A-F779-40EF-AEB9-E276B2C1874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5342C8E-8E1B-407D-8BC2-CA466B15B1D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6CC1FAD-E21C-4A37-AC8B-798BFE73232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04B437-D4AF-4C2F-A02F-F7F2F81562A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4266855-18B9-4E81-BF6F-35873EB43B1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9B98B7F-95E2-46F7-95E2-E36902292E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2010017-9452-45BF-BC3B-FB30440C1F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B7017C4-0DFC-4DCC-AC5B-7102E473400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475CEDD-4E7C-400F-AFDF-A7949BB2C29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B3C0D9B-0362-4BC5-A2EA-7899542F68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9EB4041-54AD-469E-A01D-D48529AD9B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AD26EF5-16B1-44C3-A312-E764BF65494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F4D85BD-2DB1-4244-BB5E-CD86FB45042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C1CB12A-07A2-4BA1-8F4F-08FC161EE45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997A40-0F21-4CB1-BC3E-C729F4D486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03348CA-6CF1-4058-8829-5CBD693449A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F41093-B91A-4B8F-8815-80F09FE1F6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6E7071-40FA-4A48-9DC8-A129D7FD88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5823A9-8E49-4918-8CFB-0F8A9442D3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088AE69-DC88-43CF-9ADF-E72916DAACAF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8424AE4-C84A-4B10-B7B8-4F5E61805F4C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3385440" cy="7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000"/>
          </a:bodyPr>
          <a:p>
            <a:pPr marL="133920" indent="-1004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267840" indent="-1004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401760" indent="-892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535680" indent="-6696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66960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80352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93744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387320" y="4589640"/>
            <a:ext cx="3385440" cy="7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000"/>
          </a:bodyPr>
          <a:p>
            <a:pPr marL="133920" indent="-1004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267840" indent="-1004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401760" indent="-892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535680" indent="-6696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66960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80352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93744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7943040" y="4589640"/>
            <a:ext cx="3385440" cy="7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000"/>
          </a:bodyPr>
          <a:p>
            <a:pPr marL="133920" indent="-1004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267840" indent="-1004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401760" indent="-892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535680" indent="-6696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66960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80352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93744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831960" y="5373360"/>
            <a:ext cx="3385440" cy="7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000"/>
          </a:bodyPr>
          <a:p>
            <a:pPr marL="133920" indent="-1004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267840" indent="-1004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401760" indent="-892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535680" indent="-6696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66960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80352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93744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4387320" y="5373360"/>
            <a:ext cx="3385440" cy="7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000"/>
          </a:bodyPr>
          <a:p>
            <a:pPr marL="133920" indent="-1004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267840" indent="-1004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401760" indent="-892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535680" indent="-6696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66960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80352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93744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7943040" y="5373360"/>
            <a:ext cx="3385440" cy="71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000"/>
          </a:bodyPr>
          <a:p>
            <a:pPr marL="133920" indent="-1004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267840" indent="-10044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401760" indent="-8928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535680" indent="-6696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66960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80352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937440" indent="-6696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8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9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7576CDD-157C-4953-89C8-2D36DA4919BD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10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138A46-9070-4362-A79B-6EBB7FA0601B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32A9D4-ED2F-40F2-A104-0A9BBA3C9F1D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mailto:geoff@amu.edu.pl" TargetMode="External"/><Relationship Id="rId2" Type="http://schemas.openxmlformats.org/officeDocument/2006/relationships/hyperlink" Target="mailto:marasi@amu.edu.pl" TargetMode="External"/><Relationship Id="rId3" Type="http://schemas.openxmlformats.org/officeDocument/2006/relationships/hyperlink" Target="mailto:kamil.kazmierski@amu.edu.pl" TargetMode="External"/><Relationship Id="rId4" Type="http://schemas.openxmlformats.org/officeDocument/2006/relationships/hyperlink" Target="mailto:ewelina.Wojtkowiak@amu.edu.pl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5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5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ubTitle"/>
          </p:nvPr>
        </p:nvSpPr>
        <p:spPr>
          <a:xfrm>
            <a:off x="1369800" y="3250440"/>
            <a:ext cx="9461160" cy="213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Geoff Schwartz, Maral Asiaee, Kamil Kaźmierski       &amp; Ewelina Wojtkowiak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Adam Mickiewicz University in Poznań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title"/>
          </p:nvPr>
        </p:nvSpPr>
        <p:spPr>
          <a:xfrm>
            <a:off x="424440" y="1149480"/>
            <a:ext cx="1104840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 fontScale="90000"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6000" spc="-1" strike="noStrike">
                <a:solidFill>
                  <a:srgbClr val="000000"/>
                </a:solidFill>
                <a:latin typeface="Calibri Light"/>
              </a:rPr>
              <a:t>The role of phonation in the perception of the </a:t>
            </a:r>
            <a:r>
              <a:rPr b="0" lang="is-IS" sz="6000" spc="-1" strike="noStrike">
                <a:solidFill>
                  <a:srgbClr val="000000"/>
                </a:solidFill>
                <a:latin typeface="Calibri Light"/>
              </a:rPr>
              <a:t>(incompletely) neutralized </a:t>
            </a:r>
            <a:r>
              <a:rPr b="0" lang="pl-PL" sz="6000" spc="-1" strike="noStrike">
                <a:solidFill>
                  <a:srgbClr val="000000"/>
                </a:solidFill>
                <a:latin typeface="Calibri Light"/>
              </a:rPr>
              <a:t>Polish </a:t>
            </a:r>
            <a:r>
              <a:rPr b="0" lang="is-IS" sz="6000" spc="-1" strike="noStrike">
                <a:solidFill>
                  <a:srgbClr val="000000"/>
                </a:solidFill>
                <a:latin typeface="Calibri Light"/>
              </a:rPr>
              <a:t>word-final voicing</a:t>
            </a:r>
            <a:r>
              <a:rPr b="0" lang="pl-PL" sz="6000" spc="-1" strike="noStrike">
                <a:solidFill>
                  <a:srgbClr val="000000"/>
                </a:solidFill>
                <a:latin typeface="Calibri Light"/>
              </a:rPr>
              <a:t> contrast 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Obraz 4" descr="Logotyp NCN"/>
          <p:cNvPicPr/>
          <p:nvPr/>
        </p:nvPicPr>
        <p:blipFill>
          <a:blip r:embed="rId1"/>
          <a:stretch/>
        </p:blipFill>
        <p:spPr>
          <a:xfrm>
            <a:off x="3942720" y="5985720"/>
            <a:ext cx="4182840" cy="352800"/>
          </a:xfrm>
          <a:prstGeom prst="rect">
            <a:avLst/>
          </a:prstGeom>
          <a:ln w="0">
            <a:noFill/>
          </a:ln>
        </p:spPr>
      </p:pic>
      <p:pic>
        <p:nvPicPr>
          <p:cNvPr id="213" name="Obraz 5" descr="Wydział Anglistyki UAM :: AMU Faculty of English"/>
          <p:cNvPicPr/>
          <p:nvPr/>
        </p:nvPicPr>
        <p:blipFill>
          <a:blip r:embed="rId2"/>
          <a:stretch/>
        </p:blipFill>
        <p:spPr>
          <a:xfrm>
            <a:off x="584280" y="5456520"/>
            <a:ext cx="1115640" cy="1077480"/>
          </a:xfrm>
          <a:prstGeom prst="rect">
            <a:avLst/>
          </a:prstGeom>
          <a:ln w="0">
            <a:noFill/>
          </a:ln>
        </p:spPr>
      </p:pic>
      <p:pic>
        <p:nvPicPr>
          <p:cNvPr id="214" name="Obraz 6" descr="Profil jednostki – Wydział Anglistyki – Uniwersytet im. Adama Mickiewicza"/>
          <p:cNvPicPr/>
          <p:nvPr/>
        </p:nvPicPr>
        <p:blipFill>
          <a:blip r:embed="rId3"/>
          <a:stretch/>
        </p:blipFill>
        <p:spPr>
          <a:xfrm>
            <a:off x="10113480" y="5456520"/>
            <a:ext cx="1108080" cy="1108080"/>
          </a:xfrm>
          <a:prstGeom prst="rect">
            <a:avLst/>
          </a:prstGeom>
          <a:ln w="0">
            <a:noFill/>
          </a:ln>
        </p:spPr>
      </p:pic>
      <p:pic>
        <p:nvPicPr>
          <p:cNvPr id="215" name="" descr=""/>
          <p:cNvPicPr/>
          <p:nvPr/>
        </p:nvPicPr>
        <p:blipFill>
          <a:blip r:embed="rId4"/>
          <a:stretch/>
        </p:blipFill>
        <p:spPr>
          <a:xfrm>
            <a:off x="7484400" y="4269600"/>
            <a:ext cx="293040" cy="2930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F9603B-D5DF-4065-BA3B-8333D7383CF6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Methods – statistical analysis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835640" cy="4895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First, the acoustic differences between voiced-voiceless pairs in the stimuli calculated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Then, a Principal Components Regression (PCR) performed to identify which acoustic parameters were responsible for listener accuracy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A significant interaction found between Component 3 and underlying voicing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0">
              <a:lnSpc>
                <a:spcPct val="90000"/>
              </a:lnSpc>
              <a:spcBef>
                <a:spcPts val="499"/>
              </a:spcBef>
              <a:buNone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4AB77A3-F4AF-48F7-8FE2-9CD4A87D4421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5400" spc="-1" strike="noStrike">
                <a:solidFill>
                  <a:srgbClr val="000000"/>
                </a:solidFill>
                <a:latin typeface="Calibri"/>
              </a:rPr>
              <a:t>Principle Component Regression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838080" y="169020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pl-PL" sz="2800" spc="-1" strike="noStrike">
                <a:solidFill>
                  <a:srgbClr val="000000"/>
                </a:solidFill>
                <a:latin typeface="Calibri"/>
              </a:rPr>
              <a:t>k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 correlated variables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393440" y="169020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PCA: </a:t>
            </a:r>
            <a:r>
              <a:rPr b="0" i="1" lang="pl-PL" sz="2800" spc="-1" strike="noStrike">
                <a:solidFill>
                  <a:srgbClr val="000000"/>
                </a:solidFill>
                <a:latin typeface="Calibri"/>
              </a:rPr>
              <a:t>k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 uncorrelated components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7949160" y="1690200"/>
            <a:ext cx="3385440" cy="20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Subset of components as regression predictors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8" name="" descr=""/>
          <p:cNvPicPr/>
          <p:nvPr/>
        </p:nvPicPr>
        <p:blipFill>
          <a:blip r:embed="rId1"/>
          <a:stretch/>
        </p:blipFill>
        <p:spPr>
          <a:xfrm>
            <a:off x="389880" y="2638800"/>
            <a:ext cx="3524400" cy="3258360"/>
          </a:xfrm>
          <a:prstGeom prst="rect">
            <a:avLst/>
          </a:prstGeom>
          <a:ln w="0">
            <a:noFill/>
          </a:ln>
        </p:spPr>
      </p:pic>
      <p:pic>
        <p:nvPicPr>
          <p:cNvPr id="239" name="" descr=""/>
          <p:cNvPicPr/>
          <p:nvPr/>
        </p:nvPicPr>
        <p:blipFill>
          <a:blip r:embed="rId2"/>
          <a:srcRect l="0" t="1511" r="0" b="0"/>
          <a:stretch/>
        </p:blipFill>
        <p:spPr>
          <a:xfrm>
            <a:off x="4393440" y="2791080"/>
            <a:ext cx="3309840" cy="3105360"/>
          </a:xfrm>
          <a:prstGeom prst="rect">
            <a:avLst/>
          </a:prstGeom>
          <a:ln w="0">
            <a:noFill/>
          </a:ln>
        </p:spPr>
      </p:pic>
      <p:pic>
        <p:nvPicPr>
          <p:cNvPr id="240" name="" descr=""/>
          <p:cNvPicPr/>
          <p:nvPr/>
        </p:nvPicPr>
        <p:blipFill>
          <a:blip r:embed="rId3"/>
          <a:stretch/>
        </p:blipFill>
        <p:spPr>
          <a:xfrm>
            <a:off x="7949160" y="3556080"/>
            <a:ext cx="4040640" cy="223092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1B66174-39CA-49A9-8F4A-3A3B557D0A41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Results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838080" y="1690560"/>
            <a:ext cx="10835640" cy="71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Dimension 3, and its interacation with underlying voicing significant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3" name="Picture 6" descr=""/>
          <p:cNvPicPr/>
          <p:nvPr/>
        </p:nvPicPr>
        <p:blipFill>
          <a:blip r:embed="rId1"/>
          <a:stretch/>
        </p:blipFill>
        <p:spPr>
          <a:xfrm>
            <a:off x="2158560" y="2243520"/>
            <a:ext cx="7410240" cy="46137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C9F11B0-5425-46DD-B91B-6C0DBD07FA7E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Results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92640" y="1690560"/>
            <a:ext cx="2337120" cy="375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measures in </a:t>
            </a:r>
            <a:r>
              <a:rPr b="0" lang="pl-PL" sz="28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blue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: improved accuracy;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measures in </a:t>
            </a:r>
            <a:r>
              <a:rPr b="0" lang="pl-PL" sz="2800" spc="-1" strike="noStrike">
                <a:solidFill>
                  <a:srgbClr val="c00000"/>
                </a:solidFill>
                <a:latin typeface="Calibri"/>
              </a:rPr>
              <a:t>red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: hindered accuracy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6" name="Picture 2" descr="C:\Users\GEOFF\AppData\Local\Microsoft\Windows\INetCache\Content.MSO\83E35AF6.tmp"/>
          <p:cNvPicPr/>
          <p:nvPr/>
        </p:nvPicPr>
        <p:blipFill>
          <a:blip r:embed="rId1"/>
          <a:stretch/>
        </p:blipFill>
        <p:spPr>
          <a:xfrm>
            <a:off x="3020760" y="426240"/>
            <a:ext cx="8840520" cy="5463720"/>
          </a:xfrm>
          <a:prstGeom prst="rect">
            <a:avLst/>
          </a:prstGeom>
          <a:ln w="0">
            <a:noFill/>
          </a:ln>
        </p:spPr>
      </p:pic>
      <p:sp>
        <p:nvSpPr>
          <p:cNvPr id="247" name=""/>
          <p:cNvSpPr txBox="1"/>
          <p:nvPr/>
        </p:nvSpPr>
        <p:spPr>
          <a:xfrm>
            <a:off x="0" y="6157440"/>
            <a:ext cx="11344320" cy="70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pl-PL" sz="2400" spc="-1" strike="noStrike">
                <a:solidFill>
                  <a:srgbClr val="000000"/>
                </a:solidFill>
                <a:latin typeface="Calibri"/>
              </a:rPr>
              <a:t>Note: Component 3 had a </a:t>
            </a:r>
            <a:r>
              <a:rPr b="1" i="1" lang="pl-PL" sz="2400" spc="-1" strike="noStrike">
                <a:solidFill>
                  <a:srgbClr val="000000"/>
                </a:solidFill>
                <a:latin typeface="Calibri"/>
              </a:rPr>
              <a:t>negative</a:t>
            </a:r>
            <a:r>
              <a:rPr b="0" i="1" lang="pl-PL" sz="2400" spc="-1" strike="noStrike">
                <a:solidFill>
                  <a:srgbClr val="000000"/>
                </a:solidFill>
                <a:latin typeface="Calibri"/>
              </a:rPr>
              <a:t> estimate in the regression model, so measures that are </a:t>
            </a:r>
            <a:r>
              <a:rPr b="1" i="1" lang="pl-PL" sz="2400" spc="-1" strike="noStrike">
                <a:solidFill>
                  <a:srgbClr val="000000"/>
                </a:solidFill>
                <a:latin typeface="Calibri"/>
              </a:rPr>
              <a:t>positively</a:t>
            </a:r>
            <a:r>
              <a:rPr b="0" i="1" lang="pl-PL" sz="2400" spc="-1" strike="noStrike">
                <a:solidFill>
                  <a:srgbClr val="000000"/>
                </a:solidFill>
                <a:latin typeface="Calibri"/>
              </a:rPr>
              <a:t> correlated with it </a:t>
            </a:r>
            <a:r>
              <a:rPr b="1" i="1" lang="pl-PL" sz="2400" spc="-1" strike="noStrike">
                <a:solidFill>
                  <a:srgbClr val="000000"/>
                </a:solidFill>
                <a:latin typeface="Calibri"/>
              </a:rPr>
              <a:t>decrease</a:t>
            </a:r>
            <a:r>
              <a:rPr b="0" i="1" lang="pl-PL" sz="2400" spc="-1" strike="noStrike">
                <a:solidFill>
                  <a:srgbClr val="000000"/>
                </a:solidFill>
                <a:latin typeface="Calibri"/>
              </a:rPr>
              <a:t> discrimination accuracy.</a:t>
            </a:r>
            <a:endParaRPr b="0" i="1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2829AD2-20A9-4F54-9BE3-8F683D6E1C51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Results – summary of PCA analysis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f0 (pitch) and two voice quality measures (CPP; H1*-H2*) did not enhance accuracy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Four voice quality measures (H2*-H4*, H4*-H2K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*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, H1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*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-A2, H1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*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-A3) as well as burst duration and F1 did enhance accuracy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H4*-H2K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*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 had the largest effect, followed by H1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*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-A3 (A3: harmonic nearest the third formant)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FBF6082-2449-4923-8CF9-77FB1CD307C9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Discussion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Our result: acoustic elements of phonation do indeed play a role in the phonetic realization of the voicing contrast in </a:t>
            </a: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Polish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Role of phonation already documented for voicing contrasts in </a:t>
            </a:r>
            <a:r>
              <a:rPr b="1" lang="pl-PL" sz="2800" spc="-1" strike="noStrike">
                <a:solidFill>
                  <a:srgbClr val="000000"/>
                </a:solidFill>
                <a:latin typeface="Calibri"/>
              </a:rPr>
              <a:t>English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glottal reinforcement/replacement of voiceless consonants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Sanker 2019, 2021: breathier voice quality linked to percept of longer vowels before voiced as opposed to voiceless consonants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This raises a more fundamental question about the relationship bewteen linguistic (i.e. phonological contrast) and non-linguistic (e.g. speaker identification) roles of voice quality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0490591-64EA-4763-B90C-5052677767E1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Discussion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7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The different effects for different measures of voice quality raise the following possibilities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Perhaps some measures are more reflective of linguistic properties (e.g. stress, voicing contrasts), while others play a greater role for speaker identification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Perhaps some measures are more important in a particular language for both linguistic and non-linguistic aspects, while others are less important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Our preliminary studies of Polish suggest that H4*-H2K* appears to play an important role for the voice contrast . . 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Notably, 2Khz is in the auditorily sensitive frequency range for loudness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EFCDA2D-A697-430D-82B0-8E88321C460C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6000" spc="-1" strike="noStrike">
                <a:solidFill>
                  <a:srgbClr val="000000"/>
                </a:solidFill>
                <a:latin typeface="Calibri Light"/>
              </a:rPr>
              <a:t>Thank you for listening </a:t>
            </a:r>
            <a:r>
              <a:rPr b="0" lang="pl-PL" sz="6000" spc="-1" strike="noStrike">
                <a:solidFill>
                  <a:srgbClr val="000000"/>
                </a:solidFill>
                <a:latin typeface="Wingdings"/>
              </a:rPr>
              <a:t>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4880" cy="149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2400" spc="-1" strike="noStrike">
                <a:solidFill>
                  <a:srgbClr val="8b8b8b"/>
                </a:solidFill>
                <a:latin typeface="Calibri"/>
              </a:rPr>
              <a:t>Email us for references: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24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geoff@amu.edu.pl</a:t>
            </a:r>
            <a:r>
              <a:rPr b="0" lang="pl-PL" sz="2400" spc="-1" strike="noStrike">
                <a:solidFill>
                  <a:srgbClr val="8b8b8b"/>
                </a:solidFill>
                <a:latin typeface="Calibri"/>
              </a:rPr>
              <a:t>, </a:t>
            </a:r>
            <a:r>
              <a:rPr b="0" lang="pl-PL" sz="24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marasi@amu.edu.pl</a:t>
            </a:r>
            <a:r>
              <a:rPr b="0" lang="pl-PL" sz="2400" spc="-1" strike="noStrike">
                <a:solidFill>
                  <a:srgbClr val="8b8b8b"/>
                </a:solidFill>
                <a:latin typeface="Calibri"/>
              </a:rPr>
              <a:t>, </a:t>
            </a:r>
            <a:r>
              <a:rPr b="0" lang="pl-PL" sz="2400" spc="-1" strike="noStrike" u="sng">
                <a:solidFill>
                  <a:srgbClr val="0563c1"/>
                </a:solidFill>
                <a:uFillTx/>
                <a:latin typeface="Calibri"/>
                <a:hlinkClick r:id="rId3"/>
              </a:rPr>
              <a:t>kamil.kazmierski@amu.edu.pl</a:t>
            </a:r>
            <a:r>
              <a:rPr b="0" lang="pl-PL" sz="2400" spc="-1" strike="noStrike">
                <a:solidFill>
                  <a:srgbClr val="8b8b8b"/>
                </a:solidFill>
                <a:latin typeface="Calibri"/>
              </a:rPr>
              <a:t>, </a:t>
            </a:r>
            <a:r>
              <a:rPr b="0" lang="pl-PL" sz="2400" spc="-1" strike="noStrike" u="sng">
                <a:solidFill>
                  <a:srgbClr val="0563c1"/>
                </a:solidFill>
                <a:uFillTx/>
                <a:latin typeface="Calibri"/>
                <a:hlinkClick r:id="rId4"/>
              </a:rPr>
              <a:t>ewelina.wojtkowiak@amu.edu.pl</a:t>
            </a:r>
            <a:r>
              <a:rPr b="0" lang="pl-PL" sz="24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6" name="Obraz 6" descr="Logotyp NCN"/>
          <p:cNvPicPr/>
          <p:nvPr/>
        </p:nvPicPr>
        <p:blipFill>
          <a:blip r:embed="rId5"/>
          <a:stretch/>
        </p:blipFill>
        <p:spPr>
          <a:xfrm>
            <a:off x="4189680" y="2558880"/>
            <a:ext cx="4182840" cy="352800"/>
          </a:xfrm>
          <a:prstGeom prst="rect">
            <a:avLst/>
          </a:prstGeom>
          <a:ln w="0">
            <a:noFill/>
          </a:ln>
        </p:spPr>
      </p:pic>
      <p:pic>
        <p:nvPicPr>
          <p:cNvPr id="257" name="Obraz 7" descr="Wydział Anglistyki UAM :: AMU Faculty of English"/>
          <p:cNvPicPr/>
          <p:nvPr/>
        </p:nvPicPr>
        <p:blipFill>
          <a:blip r:embed="rId6"/>
          <a:stretch/>
        </p:blipFill>
        <p:spPr>
          <a:xfrm>
            <a:off x="831600" y="2029320"/>
            <a:ext cx="1115640" cy="1077480"/>
          </a:xfrm>
          <a:prstGeom prst="rect">
            <a:avLst/>
          </a:prstGeom>
          <a:ln w="0">
            <a:noFill/>
          </a:ln>
        </p:spPr>
      </p:pic>
      <p:pic>
        <p:nvPicPr>
          <p:cNvPr id="258" name="Obraz 8" descr="Profil jednostki – Wydział Anglistyki – Uniwersytet im. Adama Mickiewicza"/>
          <p:cNvPicPr/>
          <p:nvPr/>
        </p:nvPicPr>
        <p:blipFill>
          <a:blip r:embed="rId7"/>
          <a:stretch/>
        </p:blipFill>
        <p:spPr>
          <a:xfrm>
            <a:off x="10360800" y="2029320"/>
            <a:ext cx="1108080" cy="11080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6ABF458-0AFE-4109-878A-036F148D4CB5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9980" spc="-1" strike="noStrike">
                <a:solidFill>
                  <a:srgbClr val="000000"/>
                </a:solidFill>
                <a:latin typeface="Calibri"/>
              </a:rPr>
              <a:t>Extras</a:t>
            </a:r>
            <a:endParaRPr b="0" lang="en-US" sz="199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B2A5138-21D0-42F0-A50A-D4371025060E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" descr=""/>
          <p:cNvPicPr/>
          <p:nvPr/>
        </p:nvPicPr>
        <p:blipFill>
          <a:blip r:embed="rId1"/>
          <a:stretch/>
        </p:blipFill>
        <p:spPr>
          <a:xfrm>
            <a:off x="2949840" y="255960"/>
            <a:ext cx="6400080" cy="64000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2E99779-4294-4156-A077-DDDFC8A761C9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Outline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Background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Voicing in Polish, and final voicing neutralization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Our production study of final devoicing in Polish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A perception study based on the production study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PCR analysis: effect of acoustic parameters (incl. voice quality) of our perception stimuli on accuracy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Discussion: linguistic vs. non-linguistic uses of phonation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91440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9144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9144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9144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4F10D36-F82F-40D4-B482-346B0A239EA0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" descr=""/>
          <p:cNvPicPr/>
          <p:nvPr/>
        </p:nvPicPr>
        <p:blipFill>
          <a:blip r:embed="rId1"/>
          <a:stretch/>
        </p:blipFill>
        <p:spPr>
          <a:xfrm>
            <a:off x="3318120" y="2790000"/>
            <a:ext cx="5663520" cy="3599640"/>
          </a:xfrm>
          <a:prstGeom prst="rect">
            <a:avLst/>
          </a:prstGeom>
          <a:ln w="0">
            <a:noFill/>
          </a:ln>
        </p:spPr>
      </p:pic>
      <p:pic>
        <p:nvPicPr>
          <p:cNvPr id="262" name="" descr=""/>
          <p:cNvPicPr/>
          <p:nvPr/>
        </p:nvPicPr>
        <p:blipFill>
          <a:blip r:embed="rId2"/>
          <a:stretch/>
        </p:blipFill>
        <p:spPr>
          <a:xfrm>
            <a:off x="3205440" y="1246680"/>
            <a:ext cx="5581080" cy="12438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7B3BBC8-1626-4CBF-A564-E64589DE3D7B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918720" y="305280"/>
            <a:ext cx="9957600" cy="61696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3351E56-4140-46A5-ABE6-949D9ED22DB2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Two-way voicing systems and final devoicing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759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s-IS" sz="2800" spc="-1" strike="noStrike">
                <a:solidFill>
                  <a:srgbClr val="000000"/>
                </a:solidFill>
                <a:latin typeface="Calibri"/>
              </a:rPr>
              <a:t>Majority of the wor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ld’s languages: two series of obstruents usually described as voiceless (e.g. /ptk/) and voiced (e.g. /bdg/)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Polish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dam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‘I’ll give’ vs.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tam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‘there’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In many languages, the contrast described as neutralized in word-final position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Polish </a:t>
            </a:r>
            <a:r>
              <a:rPr b="0" i="1" lang="is-IS" sz="2400" spc="-1" strike="noStrike">
                <a:solidFill>
                  <a:srgbClr val="000000"/>
                </a:solidFill>
                <a:latin typeface="Calibri"/>
              </a:rPr>
              <a:t>kod</a:t>
            </a:r>
            <a:r>
              <a:rPr b="0" lang="is-I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‘code’ </a:t>
            </a:r>
            <a:r>
              <a:rPr b="0" lang="is-IS" sz="2400" spc="-1" strike="noStrike">
                <a:solidFill>
                  <a:srgbClr val="000000"/>
                </a:solidFill>
                <a:latin typeface="Calibri"/>
              </a:rPr>
              <a:t>and </a:t>
            </a:r>
            <a:r>
              <a:rPr b="0" i="1" lang="is-IS" sz="2400" spc="-1" strike="noStrike">
                <a:solidFill>
                  <a:srgbClr val="000000"/>
                </a:solidFill>
                <a:latin typeface="Calibri"/>
              </a:rPr>
              <a:t>kot</a:t>
            </a:r>
            <a:r>
              <a:rPr b="0" lang="is-I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‘cat’ </a:t>
            </a:r>
            <a:r>
              <a:rPr b="0" lang="is-IS" sz="2400" spc="-1" strike="noStrike">
                <a:solidFill>
                  <a:srgbClr val="000000"/>
                </a:solidFill>
                <a:latin typeface="Calibri"/>
              </a:rPr>
              <a:t>both pronounced as [kɔt]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s-IS" sz="2400" spc="-1" strike="noStrike">
                <a:solidFill>
                  <a:srgbClr val="000000"/>
                </a:solidFill>
                <a:latin typeface="Calibri"/>
              </a:rPr>
              <a:t>The /d/ in </a:t>
            </a:r>
            <a:r>
              <a:rPr b="0" i="1" lang="is-IS" sz="2400" spc="-1" strike="noStrike">
                <a:solidFill>
                  <a:srgbClr val="000000"/>
                </a:solidFill>
                <a:latin typeface="Calibri"/>
              </a:rPr>
              <a:t>kod</a:t>
            </a:r>
            <a:r>
              <a:rPr b="0" lang="is-IS" sz="2400" spc="-1" strike="noStrike">
                <a:solidFill>
                  <a:srgbClr val="000000"/>
                </a:solidFill>
                <a:latin typeface="Calibri"/>
              </a:rPr>
              <a:t> said to undergo a rule of final devoicing which eliminates the contrast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s-IS" sz="2400" spc="-1" strike="noStrike">
                <a:solidFill>
                  <a:srgbClr val="000000"/>
                </a:solidFill>
                <a:latin typeface="Calibri"/>
              </a:rPr>
              <a:t>does final devoicing really make </a:t>
            </a:r>
            <a:r>
              <a:rPr b="0" i="1" lang="is-IS" sz="2400" spc="-1" strike="noStrike">
                <a:solidFill>
                  <a:srgbClr val="000000"/>
                </a:solidFill>
                <a:latin typeface="Calibri"/>
              </a:rPr>
              <a:t>kod</a:t>
            </a:r>
            <a:r>
              <a:rPr b="0" lang="is-IS" sz="24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0" i="1" lang="is-IS" sz="2400" spc="-1" strike="noStrike">
                <a:solidFill>
                  <a:srgbClr val="000000"/>
                </a:solidFill>
                <a:latin typeface="Calibri"/>
              </a:rPr>
              <a:t>kot</a:t>
            </a:r>
            <a:r>
              <a:rPr b="0" lang="is-IS" sz="2400" spc="-1" strike="noStrike">
                <a:solidFill>
                  <a:srgbClr val="000000"/>
                </a:solidFill>
                <a:latin typeface="Calibri"/>
              </a:rPr>
              <a:t> sound identical?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312E4E2-9750-4C30-B228-5DB4CA5848D3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Does final devoicing neutralize contrast?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759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46960" indent="-246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Many  experimental studies: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1240" indent="-2469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German, Russian, Polish, Catalan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1240" indent="-2469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Small differences observed in parameters such as preceding vowel duration and closure duration –  </a:t>
            </a:r>
            <a:r>
              <a:rPr b="1" i="1" lang="pl-PL" sz="2400" spc="-1" strike="noStrike">
                <a:solidFill>
                  <a:srgbClr val="000000"/>
                </a:solidFill>
                <a:latin typeface="Calibri"/>
              </a:rPr>
              <a:t>Incomplete Neutralization (IN)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Methodological challenges → skepticism of the results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1240" indent="-2469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Orthography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35520" indent="-2469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Polish speakers know that </a:t>
            </a:r>
            <a:r>
              <a:rPr b="0" i="1" lang="en-US" sz="2000" spc="-1" strike="noStrike">
                <a:solidFill>
                  <a:srgbClr val="000000"/>
                </a:solidFill>
                <a:latin typeface="Calibri"/>
              </a:rPr>
              <a:t>kod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ends in the letter &lt;d&gt; which is likely to affect the way they produce the item in experimental settings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Roettger et al. (2014): challenge overcome, 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IN found in German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46960" indent="-246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Schwartz, Ka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źmierski, Wojtkowiak (2021) used a similar method for Polish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3762671-4A12-4664-A043-C2E2034ED827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Schwartz et al. 2021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963080" cy="452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Schwartz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 et al., 2021: production study of final devoicing using nonce words and and a purely auditory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singular</a:t>
            </a: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 formation task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participant hears: </a:t>
            </a:r>
            <a:r>
              <a:rPr b="1" i="1" lang="pl-PL" sz="2400" spc="-1" strike="noStrike">
                <a:solidFill>
                  <a:srgbClr val="000000"/>
                </a:solidFill>
                <a:latin typeface="Calibri"/>
              </a:rPr>
              <a:t>szeby/szepy </a:t>
            </a:r>
            <a:r>
              <a:rPr b="0" i="1" lang="pl-PL" sz="2400" spc="-1" strike="noStrike">
                <a:solidFill>
                  <a:srgbClr val="000000"/>
                </a:solidFill>
                <a:latin typeface="Calibri"/>
              </a:rPr>
              <a:t>występują w Warszawie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participant says: </a:t>
            </a:r>
            <a:r>
              <a:rPr b="0" i="1" lang="pl-PL" sz="2400" spc="-1" strike="noStrike">
                <a:solidFill>
                  <a:srgbClr val="000000"/>
                </a:solidFill>
                <a:latin typeface="Calibri"/>
              </a:rPr>
              <a:t>A w Poznaniu jest tylko jeden 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[</a:t>
            </a:r>
            <a:r>
              <a:rPr b="1" i="1" lang="pl-PL" sz="2400" spc="-1" strike="noStrike">
                <a:solidFill>
                  <a:srgbClr val="000000"/>
                </a:solidFill>
                <a:latin typeface="Calibri"/>
              </a:rPr>
              <a:t>szeb/szep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]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15 monolingual speakers of Polish; 23 pairs of words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Acoustic measures of vowel duration and closure duration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Results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Vowels more or less the same duration before devoiced and voiceless consonants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Stop closures slightly longer (8.5 ms) in voiceless than devoiced consonants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Evidence for a slight IN effect in closure duration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E0D43EB-108C-4B56-A37C-1AF540D4E6A4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" descr=""/>
          <p:cNvPicPr/>
          <p:nvPr/>
        </p:nvPicPr>
        <p:blipFill>
          <a:blip r:embed="rId1"/>
          <a:stretch/>
        </p:blipFill>
        <p:spPr>
          <a:xfrm>
            <a:off x="990360" y="-312120"/>
            <a:ext cx="10974600" cy="78390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09AD937-9288-4C9E-A020-1267EE3B4CC6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4400" spc="-1" strike="noStrike">
                <a:solidFill>
                  <a:srgbClr val="000000"/>
                </a:solidFill>
                <a:latin typeface="Calibri Light"/>
              </a:rPr>
              <a:t>Perception</a:t>
            </a: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 of IN in Polish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583960" cy="452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24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Follow-up perception test [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E-Prime]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44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79 L1 Polish listeners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44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Perception test using stimuli from production study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44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Listener hears: </a:t>
            </a:r>
            <a:r>
              <a:rPr b="0" i="1" lang="pl-PL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szeb 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or</a:t>
            </a:r>
            <a:r>
              <a:rPr b="0" i="1" lang="pl-PL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szep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44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Listener chooses between two plurals: </a:t>
            </a:r>
            <a:r>
              <a:rPr b="0" i="1" lang="pl-PL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szeby/szepy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44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Stimuli with normalized vowel and closure durations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44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80%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accuracy rate !!!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44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89% accuracy for underlying voiceless, 72% for underlying voiced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7" name="" descr=""/>
          <p:cNvPicPr/>
          <p:nvPr/>
        </p:nvPicPr>
        <p:blipFill>
          <a:blip r:embed="rId1"/>
          <a:stretch/>
        </p:blipFill>
        <p:spPr>
          <a:xfrm>
            <a:off x="7014960" y="853920"/>
            <a:ext cx="4056840" cy="56761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8B670C7-152E-40F5-A9BB-61D2F2F321BC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Perception of IN in Polish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548640" y="1825560"/>
            <a:ext cx="11252880" cy="452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600" spc="-1" strike="noStrike">
                <a:solidFill>
                  <a:srgbClr val="000000"/>
                </a:solidFill>
                <a:latin typeface="Calibri"/>
              </a:rPr>
              <a:t>Surprisingly high accuracy rate in our perception test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Other studies: only slightly better than chance accuracy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600" spc="-1" strike="noStrike">
                <a:solidFill>
                  <a:srgbClr val="000000"/>
                </a:solidFill>
                <a:latin typeface="Calibri"/>
              </a:rPr>
              <a:t>Vowel and closure duration normalized in our stimuli → what other acoustic information listeners might be attending to?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600" spc="-1" strike="noStrike">
                <a:solidFill>
                  <a:srgbClr val="000000"/>
                </a:solidFill>
                <a:latin typeface="Calibri"/>
              </a:rPr>
              <a:t>Perhaps </a:t>
            </a:r>
            <a:r>
              <a:rPr b="1" lang="pl-PL" sz="3600" spc="-1" strike="noStrike">
                <a:solidFill>
                  <a:srgbClr val="000000"/>
                </a:solidFill>
                <a:latin typeface="Calibri"/>
              </a:rPr>
              <a:t>voice quality</a:t>
            </a:r>
            <a:r>
              <a:rPr b="0" lang="pl-PL" sz="3600" spc="-1" strike="noStrike">
                <a:solidFill>
                  <a:srgbClr val="000000"/>
                </a:solidFill>
                <a:latin typeface="Calibri"/>
              </a:rPr>
              <a:t>, which has been shown to play a role in voice contrasts . . .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18CA722-7DA7-40DA-9EF5-341E350F73A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The present study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600" spc="-1" strike="noStrike">
                <a:solidFill>
                  <a:srgbClr val="000000"/>
                </a:solidFill>
                <a:latin typeface="Calibri"/>
              </a:rPr>
              <a:t>Results of VoiceSauce analysis of our perception stimuli, along with an analysis of additional acoustic parameters other than vowel and closure duration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3600" spc="-1" strike="noStrike">
                <a:solidFill>
                  <a:srgbClr val="000000"/>
                </a:solidFill>
                <a:latin typeface="Calibri"/>
              </a:rPr>
              <a:t>We use </a:t>
            </a:r>
            <a:r>
              <a:rPr b="1" lang="pl-PL" sz="3600" spc="-1" strike="noStrike">
                <a:solidFill>
                  <a:srgbClr val="000000"/>
                </a:solidFill>
                <a:latin typeface="Calibri"/>
              </a:rPr>
              <a:t>Principal Components Regression</a:t>
            </a:r>
            <a:r>
              <a:rPr b="0" lang="pl-PL" sz="3600" spc="-1" strike="noStrike">
                <a:solidFill>
                  <a:srgbClr val="000000"/>
                </a:solidFill>
                <a:latin typeface="Calibri"/>
              </a:rPr>
              <a:t> in an attempt to identify which acoustic information contributed to the high perceptual accuracy rate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1699510-1FA9-4162-BE7E-E73ED581B189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F79E5F0EC8A4AA1AAF614CDD60B43" ma:contentTypeVersion="4" ma:contentTypeDescription="Create a new document." ma:contentTypeScope="" ma:versionID="041a78faad8758c8dd60227c2258d43b">
  <xsd:schema xmlns:xsd="http://www.w3.org/2001/XMLSchema" xmlns:xs="http://www.w3.org/2001/XMLSchema" xmlns:p="http://schemas.microsoft.com/office/2006/metadata/properties" xmlns:ns2="c08ef5f3-64db-4adf-adbe-92d32bee06e4" targetNamespace="http://schemas.microsoft.com/office/2006/metadata/properties" ma:root="true" ma:fieldsID="8408085eeee909fdc658742931b82933" ns2:_="">
    <xsd:import namespace="c08ef5f3-64db-4adf-adbe-92d32bee06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ef5f3-64db-4adf-adbe-92d32bee06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DBC0C6-614C-4D60-83E1-F33E285CE478}"/>
</file>

<file path=customXml/itemProps2.xml><?xml version="1.0" encoding="utf-8"?>
<ds:datastoreItem xmlns:ds="http://schemas.openxmlformats.org/officeDocument/2006/customXml" ds:itemID="{127244BB-B0F4-4238-8BD1-F85F4FFDC56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4019</TotalTime>
  <Application>LibreOffice/7.5.3.2$Windows_X86_64 LibreOffice_project/9f56dff12ba03b9acd7730a5a481eea045e468f3</Application>
  <AppVersion>15.0000</AppVersion>
  <Words>1129</Words>
  <Paragraphs>109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2023-06-19T17:14:22Z</dcterms:created>
  <dc:creator>Ewelina Wojtkowiak</dc:creator>
  <dc:description/>
  <dc:language>pl-PL</dc:language>
  <cp:lastModifiedBy/>
  <dcterms:modified xsi:type="dcterms:W3CDTF">2023-08-16T23:01:57Z</dcterms:modified>
  <cp:revision>126</cp:revision>
  <dc:subject/>
  <dc:title>The role of voice quality in the Polish laryngeal contrast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15</vt:i4>
  </property>
</Properties>
</file>